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hyperlink" Target="https://fukuno.jig.jp/1786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5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hyperlink" Target="https://fukuno.jig.jp/2687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hyperlink" Target="https://fukuno.jig.jp/1311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hyperlink" Target="http://ichigojam.net/IchigoJam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.png"/><Relationship Id="rId3" Type="http://schemas.openxmlformats.org/officeDocument/2006/relationships/hyperlink" Target="http://pcn.club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7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Relationship Id="rId4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7.tif"/><Relationship Id="rId4" Type="http://schemas.openxmlformats.org/officeDocument/2006/relationships/hyperlink" Target="https://www.amazon.co.jp/dp/B005LL9J9G/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tif"/><Relationship Id="rId3" Type="http://schemas.openxmlformats.org/officeDocument/2006/relationships/hyperlink" Target="http://fukuno.jig.jp/" TargetMode="External"/><Relationship Id="rId4" Type="http://schemas.openxmlformats.org/officeDocument/2006/relationships/image" Target="../media/image2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4281" y="3789480"/>
            <a:ext cx="6576869" cy="4912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60" name="このプレゼンテーションはオープンデータです…"/>
          <p:cNvSpPr txBox="1"/>
          <p:nvPr/>
        </p:nvSpPr>
        <p:spPr>
          <a:xfrm>
            <a:off x="85479" y="8795990"/>
            <a:ext cx="65769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このプレゼンテーションはオープンデータです</a:t>
            </a:r>
          </a:p>
          <a:p>
            <a:pPr>
              <a:defRPr sz="2400"/>
            </a:pPr>
            <a:r>
              <a:t>改変も販売もOKです 自由にご活用ください</a:t>
            </a:r>
          </a:p>
        </p:txBody>
      </p:sp>
      <p:sp>
        <p:nvSpPr>
          <p:cNvPr id="261" name="おんがくと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64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おんがくとプログラミング</a:t>
            </a:r>
          </a:p>
          <a:p>
            <a:pPr>
              <a:defRPr sz="64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x MIDI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EEP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09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310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EEP5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BEEP5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すうじかえてみよう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すうじかえてみよう</a:t>
            </a:r>
          </a:p>
        </p:txBody>
      </p:sp>
      <p:sp>
        <p:nvSpPr>
          <p:cNvPr id="318" name="おとをならそう"/>
          <p:cNvSpPr txBox="1"/>
          <p:nvPr>
            <p:ph type="title"/>
          </p:nvPr>
        </p:nvSpPr>
        <p:spPr>
          <a:xfrm>
            <a:off x="-1094582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おとをならそう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4385594" y="4472668"/>
            <a:ext cx="694351" cy="721614"/>
            <a:chOff x="0" y="0"/>
            <a:chExt cx="694350" cy="721613"/>
          </a:xfrm>
        </p:grpSpPr>
        <p:sp>
          <p:nvSpPr>
            <p:cNvPr id="319" name="Rectangle"/>
            <p:cNvSpPr/>
            <p:nvPr/>
          </p:nvSpPr>
          <p:spPr>
            <a:xfrm>
              <a:off x="0" y="0"/>
              <a:ext cx="694351" cy="72161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 flipH="1" flipV="1">
              <a:off x="98737" y="487306"/>
              <a:ext cx="429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Line"/>
            <p:cNvSpPr/>
            <p:nvPr/>
          </p:nvSpPr>
          <p:spPr>
            <a:xfrm flipH="1">
              <a:off x="507767" y="195857"/>
              <a:ext cx="2271" cy="3189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BEEP5,30"/>
          <p:cNvSpPr txBox="1"/>
          <p:nvPr/>
        </p:nvSpPr>
        <p:spPr>
          <a:xfrm>
            <a:off x="390525" y="4540249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BEEP5,30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すうじかえてみよう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すうじかえてみよう</a:t>
            </a:r>
          </a:p>
        </p:txBody>
      </p:sp>
      <p:sp>
        <p:nvSpPr>
          <p:cNvPr id="327" name="おとをならそう"/>
          <p:cNvSpPr txBox="1"/>
          <p:nvPr>
            <p:ph type="title"/>
          </p:nvPr>
        </p:nvSpPr>
        <p:spPr>
          <a:xfrm>
            <a:off x="-1094582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おとをならそう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088328" y="4489601"/>
            <a:ext cx="694351" cy="721614"/>
            <a:chOff x="0" y="0"/>
            <a:chExt cx="694350" cy="721613"/>
          </a:xfrm>
        </p:grpSpPr>
        <p:sp>
          <p:nvSpPr>
            <p:cNvPr id="328" name="Rectangle"/>
            <p:cNvSpPr/>
            <p:nvPr/>
          </p:nvSpPr>
          <p:spPr>
            <a:xfrm>
              <a:off x="0" y="0"/>
              <a:ext cx="694351" cy="72161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9" name="Line"/>
            <p:cNvSpPr/>
            <p:nvPr/>
          </p:nvSpPr>
          <p:spPr>
            <a:xfrm flipH="1" flipV="1">
              <a:off x="98737" y="487306"/>
              <a:ext cx="429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0" name="Line"/>
            <p:cNvSpPr/>
            <p:nvPr/>
          </p:nvSpPr>
          <p:spPr>
            <a:xfrm flipH="1">
              <a:off x="507767" y="195857"/>
              <a:ext cx="2271" cy="3189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10 BEEP5:WAIT10…"/>
          <p:cNvSpPr txBox="1"/>
          <p:nvPr/>
        </p:nvSpPr>
        <p:spPr>
          <a:xfrm>
            <a:off x="983191" y="2857500"/>
            <a:ext cx="12731751" cy="40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BEEP5:WAIT10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GOTO10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337" name="Group"/>
          <p:cNvGrpSpPr/>
          <p:nvPr/>
        </p:nvGrpSpPr>
        <p:grpSpPr>
          <a:xfrm>
            <a:off x="10672094" y="2963171"/>
            <a:ext cx="464333" cy="482564"/>
            <a:chOff x="0" y="0"/>
            <a:chExt cx="464331" cy="482563"/>
          </a:xfrm>
        </p:grpSpPr>
        <p:sp>
          <p:nvSpPr>
            <p:cNvPr id="33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6967928" y="3784438"/>
            <a:ext cx="464332" cy="482564"/>
            <a:chOff x="0" y="0"/>
            <a:chExt cx="464331" cy="482563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34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15 BEEP20:WAIT10"/>
          <p:cNvSpPr txBox="1"/>
          <p:nvPr/>
        </p:nvSpPr>
        <p:spPr>
          <a:xfrm>
            <a:off x="983191" y="2857500"/>
            <a:ext cx="12731751" cy="403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15 BEEP20:WAIT10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358" name="Group"/>
          <p:cNvGrpSpPr/>
          <p:nvPr/>
        </p:nvGrpSpPr>
        <p:grpSpPr>
          <a:xfrm>
            <a:off x="11268995" y="2963171"/>
            <a:ext cx="464332" cy="482564"/>
            <a:chOff x="0" y="0"/>
            <a:chExt cx="464331" cy="482563"/>
          </a:xfrm>
        </p:grpSpPr>
        <p:sp>
          <p:nvSpPr>
            <p:cNvPr id="35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NUM"/>
          <p:cNvSpPr txBox="1"/>
          <p:nvPr/>
        </p:nvSpPr>
        <p:spPr>
          <a:xfrm>
            <a:off x="966258" y="3306233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RENUM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ircle"/>
          <p:cNvSpPr/>
          <p:nvPr/>
        </p:nvSpPr>
        <p:spPr>
          <a:xfrm>
            <a:off x="991919" y="70382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37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ID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0666" y="3369733"/>
            <a:ext cx="4267201" cy="426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799" y="3784492"/>
            <a:ext cx="5249621" cy="393721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MIDI端子"/>
          <p:cNvSpPr txBox="1"/>
          <p:nvPr/>
        </p:nvSpPr>
        <p:spPr>
          <a:xfrm>
            <a:off x="2293110" y="8288866"/>
            <a:ext cx="20349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MIDI端子</a:t>
            </a:r>
          </a:p>
        </p:txBody>
      </p:sp>
      <p:sp>
        <p:nvSpPr>
          <p:cNvPr id="380" name="MIDIケーブル"/>
          <p:cNvSpPr txBox="1"/>
          <p:nvPr/>
        </p:nvSpPr>
        <p:spPr>
          <a:xfrm>
            <a:off x="8255676" y="8288866"/>
            <a:ext cx="289453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MIDIケーブル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IDI IN：IchigoJamから楽器…"/>
          <p:cNvSpPr txBox="1"/>
          <p:nvPr>
            <p:ph type="title"/>
          </p:nvPr>
        </p:nvSpPr>
        <p:spPr>
          <a:xfrm>
            <a:off x="132159" y="37973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MIDI IN：IchigoJamから楽器</a:t>
            </a:r>
          </a:p>
          <a:p>
            <a:pPr defTabSz="473201">
              <a:defRPr sz="648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MIDI OUT : 楽器からIchigoJam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3726" y="3017404"/>
            <a:ext cx="4198831" cy="7154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164" y="4507653"/>
            <a:ext cx="2579324" cy="129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414" y="6721598"/>
            <a:ext cx="1384824" cy="272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547" y="322301"/>
            <a:ext cx="3092558" cy="309255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福野 泰介…"/>
          <p:cNvSpPr txBox="1"/>
          <p:nvPr/>
        </p:nvSpPr>
        <p:spPr>
          <a:xfrm>
            <a:off x="3825675" y="709471"/>
            <a:ext cx="4626865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</a:t>
            </a:r>
          </a:p>
          <a:p>
            <a:pPr/>
            <a:r>
              <a:t>福井高専卒業</a:t>
            </a:r>
          </a:p>
          <a:p>
            <a:pPr/>
            <a:r>
              <a:t>IchigoJam産みの親</a:t>
            </a:r>
          </a:p>
          <a:p>
            <a:pPr/>
            <a:r>
              <a:t>オープンデータ伝道師</a:t>
            </a:r>
          </a:p>
        </p:txBody>
      </p:sp>
      <p:sp>
        <p:nvSpPr>
          <p:cNvPr id="268" name="スマホアプリの会社…"/>
          <p:cNvSpPr txBox="1"/>
          <p:nvPr/>
        </p:nvSpPr>
        <p:spPr>
          <a:xfrm>
            <a:off x="3521796" y="4924794"/>
            <a:ext cx="5575174" cy="3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スマホアプリの会社</a:t>
            </a:r>
          </a:p>
          <a:p>
            <a:pPr>
              <a:defRPr sz="3000"/>
            </a:pPr>
            <a:r>
              <a:t>株式会社 jig.jp 創業者＆会長</a:t>
            </a:r>
          </a:p>
          <a:p>
            <a:pPr>
              <a:defRPr sz="3000"/>
            </a:pPr>
            <a:r>
              <a:t>福井高専未来戦略アドバイザー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プログラミングのきっかけを！</a:t>
            </a:r>
          </a:p>
          <a:p>
            <a:pPr>
              <a:defRPr sz="3000"/>
            </a:pPr>
            <a:r>
              <a:t>2014.4.1 IchigoJam 発表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エレクトーン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エレクトーン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946" y="2870993"/>
            <a:ext cx="6742908" cy="674290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YAMAHA"/>
          <p:cNvSpPr txBox="1"/>
          <p:nvPr/>
        </p:nvSpPr>
        <p:spPr>
          <a:xfrm>
            <a:off x="9297272" y="8898466"/>
            <a:ext cx="21995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YAMAHA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897" y="2696633"/>
            <a:ext cx="6887006" cy="674740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電子ピア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電子ピアノ</a:t>
            </a:r>
          </a:p>
        </p:txBody>
      </p:sp>
      <p:sp>
        <p:nvSpPr>
          <p:cNvPr id="390" name="KORG"/>
          <p:cNvSpPr txBox="1"/>
          <p:nvPr/>
        </p:nvSpPr>
        <p:spPr>
          <a:xfrm>
            <a:off x="9671947" y="8898467"/>
            <a:ext cx="145024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MIDIおんげ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MIDIおんげん</a:t>
            </a:r>
          </a:p>
        </p:txBody>
      </p:sp>
      <p:sp>
        <p:nvSpPr>
          <p:cNvPr id="393" name="Roland"/>
          <p:cNvSpPr txBox="1"/>
          <p:nvPr/>
        </p:nvSpPr>
        <p:spPr>
          <a:xfrm>
            <a:off x="9557647" y="8898467"/>
            <a:ext cx="167884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Roland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312" y="3098799"/>
            <a:ext cx="11612176" cy="5056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680" y="3600450"/>
            <a:ext cx="12497440" cy="3275079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MIDIおんげ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MIDIおんげん</a:t>
            </a:r>
          </a:p>
        </p:txBody>
      </p:sp>
      <p:sp>
        <p:nvSpPr>
          <p:cNvPr id="398" name="Volcaシリーズ by KORG"/>
          <p:cNvSpPr txBox="1"/>
          <p:nvPr/>
        </p:nvSpPr>
        <p:spPr>
          <a:xfrm>
            <a:off x="7221516" y="8881533"/>
            <a:ext cx="53012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Volcaシリーズ by KORG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448733"/>
            <a:ext cx="975360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MIDIおんげん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MIDIおんげん</a:t>
            </a:r>
          </a:p>
        </p:txBody>
      </p:sp>
      <p:sp>
        <p:nvSpPr>
          <p:cNvPr id="402" name="MIDI野郎 by 木下研究所 (音源ICはSAM2695、格安音源)"/>
          <p:cNvSpPr txBox="1"/>
          <p:nvPr/>
        </p:nvSpPr>
        <p:spPr>
          <a:xfrm>
            <a:off x="832333" y="8898467"/>
            <a:ext cx="120513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MIDI野郎 by 木下研究所 (音源ICはSAM2695、格安音源)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CをMIDIとして使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PCをMIDIとして使う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4568" y="2853952"/>
            <a:ext cx="4939828" cy="579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スマホをMIDIとして使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スマホをMIDIとして使う</a:t>
            </a:r>
          </a:p>
        </p:txBody>
      </p:sp>
      <p:sp>
        <p:nvSpPr>
          <p:cNvPr id="408" name="KORG"/>
          <p:cNvSpPr txBox="1"/>
          <p:nvPr/>
        </p:nvSpPr>
        <p:spPr>
          <a:xfrm>
            <a:off x="10400081" y="8779934"/>
            <a:ext cx="145023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KORG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59"/>
          <a:stretch>
            <a:fillRect/>
          </a:stretch>
        </p:blipFill>
        <p:spPr>
          <a:xfrm>
            <a:off x="3945934" y="2628899"/>
            <a:ext cx="4841998" cy="5531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MIDI-IchigoJ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MIDI-IchigoJam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3600" y="3353973"/>
            <a:ext cx="7120160" cy="534012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IchigoJam用…"/>
          <p:cNvSpPr txBox="1"/>
          <p:nvPr/>
        </p:nvSpPr>
        <p:spPr>
          <a:xfrm>
            <a:off x="5773267" y="4787900"/>
            <a:ext cx="7147866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IchigoJam用</a:t>
            </a:r>
          </a:p>
          <a:p>
            <a:pPr/>
            <a:r>
              <a:t>MIDIインターフェイス基板キット</a:t>
            </a:r>
          </a:p>
          <a:p>
            <a:pPr/>
            <a:r>
              <a:t>500円 on 秋月電子通商</a:t>
            </a:r>
          </a:p>
        </p:txBody>
      </p:sp>
      <p:sp>
        <p:nvSpPr>
          <p:cNvPr id="414" name="MIDIケーブルは300円〜 on Amazon"/>
          <p:cNvSpPr txBox="1"/>
          <p:nvPr/>
        </p:nvSpPr>
        <p:spPr>
          <a:xfrm>
            <a:off x="2568651" y="8902700"/>
            <a:ext cx="786749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MIDIケーブルは300円〜 on Amazon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MIDI、中身はシリアル通信…"/>
          <p:cNvSpPr txBox="1"/>
          <p:nvPr>
            <p:ph type="title"/>
          </p:nvPr>
        </p:nvSpPr>
        <p:spPr>
          <a:xfrm>
            <a:off x="132159" y="817033"/>
            <a:ext cx="12740481" cy="2159001"/>
          </a:xfrm>
          <a:prstGeom prst="rect">
            <a:avLst/>
          </a:prstGeom>
        </p:spPr>
        <p:txBody>
          <a:bodyPr/>
          <a:lstStyle/>
          <a:p>
            <a:pPr defTabSz="473201">
              <a:defRPr sz="648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MIDI、中身はシリアル通信</a:t>
            </a:r>
          </a:p>
          <a:p>
            <a:pPr defTabSz="473201">
              <a:defRPr sz="648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31,250bps</a:t>
            </a:r>
          </a:p>
        </p:txBody>
      </p:sp>
      <p:sp>
        <p:nvSpPr>
          <p:cNvPr id="417" name="楽器を鳴らしたい時…"/>
          <p:cNvSpPr txBox="1"/>
          <p:nvPr/>
        </p:nvSpPr>
        <p:spPr>
          <a:xfrm>
            <a:off x="640159" y="4032315"/>
            <a:ext cx="12114874" cy="513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08940">
              <a:defRPr sz="56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楽器を鳴らしたい時</a:t>
            </a:r>
          </a:p>
          <a:p>
            <a:pPr algn="l" defTabSz="408940">
              <a:defRPr sz="56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TXD → MIDI IN</a:t>
            </a:r>
          </a:p>
          <a:p>
            <a:pPr algn="l" defTabSz="408940">
              <a:defRPr sz="56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algn="l" defTabSz="408940">
              <a:defRPr sz="56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楽器として鳴らしたい時</a:t>
            </a:r>
          </a:p>
          <a:p>
            <a:pPr algn="l" defTabSz="408940">
              <a:defRPr sz="56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RXD ← MIDI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8" y="861483"/>
            <a:ext cx="12972204" cy="7256728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ttps://fukuno.jig.jp/1786"/>
          <p:cNvSpPr txBox="1"/>
          <p:nvPr/>
        </p:nvSpPr>
        <p:spPr>
          <a:xfrm>
            <a:off x="4482033" y="8494579"/>
            <a:ext cx="40407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https://fukuno.jig.jp/1786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2700" y="0"/>
            <a:ext cx="17691100" cy="978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442" y="1822450"/>
            <a:ext cx="4153917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BPS31250…"/>
          <p:cNvSpPr txBox="1"/>
          <p:nvPr/>
        </p:nvSpPr>
        <p:spPr>
          <a:xfrm>
            <a:off x="4695824" y="6811631"/>
            <a:ext cx="12731751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BPS31250</a:t>
            </a:r>
          </a:p>
          <a:p>
            <a:pPr algn="l">
              <a:lnSpc>
                <a:spcPct val="12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2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2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?CHR$(#90,60,60);</a:t>
            </a:r>
          </a:p>
        </p:txBody>
      </p:sp>
      <p:sp>
        <p:nvSpPr>
          <p:cNvPr id="423" name="がっきをつなごう"/>
          <p:cNvSpPr txBox="1"/>
          <p:nvPr>
            <p:ph type="title"/>
          </p:nvPr>
        </p:nvSpPr>
        <p:spPr>
          <a:xfrm>
            <a:off x="12573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がっきをつなごう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" y="1981714"/>
            <a:ext cx="5581778" cy="4186334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onnection Line"/>
          <p:cNvSpPr/>
          <p:nvPr/>
        </p:nvSpPr>
        <p:spPr>
          <a:xfrm>
            <a:off x="2181309" y="7610408"/>
            <a:ext cx="656364" cy="155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9228" y="21395"/>
                  <a:pt x="16428" y="14195"/>
                  <a:pt x="21600" y="0"/>
                </a:cubicBezTo>
              </a:path>
            </a:pathLst>
          </a:custGeom>
          <a:ln w="3175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6" name="楽器の…"/>
          <p:cNvSpPr txBox="1"/>
          <p:nvPr/>
        </p:nvSpPr>
        <p:spPr>
          <a:xfrm>
            <a:off x="69519" y="8470900"/>
            <a:ext cx="219776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楽器の</a:t>
            </a:r>
          </a:p>
          <a:p>
            <a:pPr/>
            <a:r>
              <a:t>MIDI INへ</a:t>
            </a:r>
          </a:p>
        </p:txBody>
      </p:sp>
      <p:sp>
        <p:nvSpPr>
          <p:cNvPr id="427" name="Rectangle"/>
          <p:cNvSpPr/>
          <p:nvPr/>
        </p:nvSpPr>
        <p:spPr>
          <a:xfrm>
            <a:off x="2541518" y="5757333"/>
            <a:ext cx="757371" cy="126887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Rectangle"/>
          <p:cNvSpPr/>
          <p:nvPr/>
        </p:nvSpPr>
        <p:spPr>
          <a:xfrm>
            <a:off x="2397585" y="6341533"/>
            <a:ext cx="1045237" cy="126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9" name="Rectangle"/>
          <p:cNvSpPr/>
          <p:nvPr/>
        </p:nvSpPr>
        <p:spPr>
          <a:xfrm>
            <a:off x="3362356" y="5756771"/>
            <a:ext cx="2197762" cy="4709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UART1…"/>
          <p:cNvSpPr txBox="1"/>
          <p:nvPr/>
        </p:nvSpPr>
        <p:spPr>
          <a:xfrm>
            <a:off x="2811991" y="5501216"/>
            <a:ext cx="12731751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UART1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UART0</a:t>
            </a:r>
          </a:p>
        </p:txBody>
      </p:sp>
      <p:sp>
        <p:nvSpPr>
          <p:cNvPr id="433" name="おかしくなったら？"/>
          <p:cNvSpPr txBox="1"/>
          <p:nvPr>
            <p:ph type="title"/>
          </p:nvPr>
        </p:nvSpPr>
        <p:spPr>
          <a:xfrm>
            <a:off x="1282699" y="440266"/>
            <a:ext cx="10464801" cy="11010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72516">
              <a:defRPr sz="7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おかしくなったら？</a:t>
            </a:r>
          </a:p>
        </p:txBody>
      </p:sp>
      <p:sp>
        <p:nvSpPr>
          <p:cNvPr id="434" name="シリアル送信ON"/>
          <p:cNvSpPr txBox="1"/>
          <p:nvPr/>
        </p:nvSpPr>
        <p:spPr>
          <a:xfrm>
            <a:off x="5626159" y="5952066"/>
            <a:ext cx="354741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シリアル送信ON</a:t>
            </a:r>
          </a:p>
        </p:txBody>
      </p:sp>
      <p:sp>
        <p:nvSpPr>
          <p:cNvPr id="435" name="シリアル送信OFF"/>
          <p:cNvSpPr txBox="1"/>
          <p:nvPr/>
        </p:nvSpPr>
        <p:spPr>
          <a:xfrm>
            <a:off x="5527861" y="7416800"/>
            <a:ext cx="374401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シリアル送信OFF</a:t>
            </a:r>
          </a:p>
        </p:txBody>
      </p:sp>
      <p:sp>
        <p:nvSpPr>
          <p:cNvPr id="436" name="MIDI音源、再起動！"/>
          <p:cNvSpPr txBox="1"/>
          <p:nvPr/>
        </p:nvSpPr>
        <p:spPr>
          <a:xfrm>
            <a:off x="4045567" y="2438400"/>
            <a:ext cx="432099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MIDI音源、再起動！</a:t>
            </a:r>
          </a:p>
        </p:txBody>
      </p:sp>
      <p:sp>
        <p:nvSpPr>
          <p:cNvPr id="437" name="・・・面倒なので"/>
          <p:cNvSpPr txBox="1"/>
          <p:nvPr/>
        </p:nvSpPr>
        <p:spPr>
          <a:xfrm>
            <a:off x="4337049" y="4876403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・・・面倒なので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10 T=60:W=30:GSB@M…"/>
          <p:cNvSpPr txBox="1"/>
          <p:nvPr/>
        </p:nvSpPr>
        <p:spPr>
          <a:xfrm>
            <a:off x="525991" y="896276"/>
            <a:ext cx="12731751" cy="642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T=60:W=30:GSB@M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T=62:W=30:GSB@M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 10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100 @M:BPS31250:V=60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110 UART1:?CHR$(#90,T,V);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120 WAIT W:?CHR$(#90,T,0);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130 UART0:RTN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BTN() END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音階番号"/>
          <p:cNvSpPr txBox="1"/>
          <p:nvPr>
            <p:ph type="title"/>
          </p:nvPr>
        </p:nvSpPr>
        <p:spPr>
          <a:xfrm>
            <a:off x="1282700" y="440266"/>
            <a:ext cx="10464800" cy="11010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72516">
              <a:defRPr sz="7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音階番号</a:t>
            </a:r>
          </a:p>
        </p:txBody>
      </p:sp>
      <p:sp>
        <p:nvSpPr>
          <p:cNvPr id="445" name="60 62 64 65 67 69 71 72"/>
          <p:cNvSpPr txBox="1"/>
          <p:nvPr/>
        </p:nvSpPr>
        <p:spPr>
          <a:xfrm>
            <a:off x="971550" y="4574116"/>
            <a:ext cx="110871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60 62 64 65 67 69 71 72 </a:t>
            </a:r>
          </a:p>
        </p:txBody>
      </p:sp>
      <p:sp>
        <p:nvSpPr>
          <p:cNvPr id="446" name="61 63    66 68 70"/>
          <p:cNvSpPr txBox="1"/>
          <p:nvPr/>
        </p:nvSpPr>
        <p:spPr>
          <a:xfrm>
            <a:off x="1775883" y="3668183"/>
            <a:ext cx="8343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61 63    66 68 70 </a:t>
            </a:r>
          </a:p>
        </p:txBody>
      </p:sp>
      <p:sp>
        <p:nvSpPr>
          <p:cNvPr id="447" name="ド"/>
          <p:cNvSpPr txBox="1"/>
          <p:nvPr/>
        </p:nvSpPr>
        <p:spPr>
          <a:xfrm>
            <a:off x="1390650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ド</a:t>
            </a:r>
          </a:p>
        </p:txBody>
      </p:sp>
      <p:sp>
        <p:nvSpPr>
          <p:cNvPr id="448" name="レ"/>
          <p:cNvSpPr txBox="1"/>
          <p:nvPr/>
        </p:nvSpPr>
        <p:spPr>
          <a:xfrm>
            <a:off x="2753783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レ</a:t>
            </a:r>
          </a:p>
        </p:txBody>
      </p:sp>
      <p:sp>
        <p:nvSpPr>
          <p:cNvPr id="449" name="ミ"/>
          <p:cNvSpPr txBox="1"/>
          <p:nvPr/>
        </p:nvSpPr>
        <p:spPr>
          <a:xfrm>
            <a:off x="4116916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ミ</a:t>
            </a:r>
          </a:p>
        </p:txBody>
      </p:sp>
      <p:sp>
        <p:nvSpPr>
          <p:cNvPr id="450" name="ド#"/>
          <p:cNvSpPr txBox="1"/>
          <p:nvPr/>
        </p:nvSpPr>
        <p:spPr>
          <a:xfrm>
            <a:off x="2095593" y="2772834"/>
            <a:ext cx="8718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ド#</a:t>
            </a:r>
          </a:p>
        </p:txBody>
      </p:sp>
      <p:sp>
        <p:nvSpPr>
          <p:cNvPr id="451" name="レ#"/>
          <p:cNvSpPr txBox="1"/>
          <p:nvPr/>
        </p:nvSpPr>
        <p:spPr>
          <a:xfrm>
            <a:off x="3424859" y="2772834"/>
            <a:ext cx="87188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レ#</a:t>
            </a:r>
          </a:p>
        </p:txBody>
      </p:sp>
      <p:sp>
        <p:nvSpPr>
          <p:cNvPr id="452" name="20 LET[0],60,62,64,64,60,62,64,64…"/>
          <p:cNvSpPr txBox="1"/>
          <p:nvPr/>
        </p:nvSpPr>
        <p:spPr>
          <a:xfrm>
            <a:off x="271991" y="7283448"/>
            <a:ext cx="1273175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LET[0],60,62,64,64,60,62,64,64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FOR I=0 TO 7:T=[I]:GSB@M:NEXT</a:t>
            </a:r>
          </a:p>
          <a:p>
            <a:pPr algn="l">
              <a:lnSpc>
                <a:spcPct val="130000"/>
              </a:lnSpc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END</a:t>
            </a:r>
          </a:p>
        </p:txBody>
      </p:sp>
      <p:sp>
        <p:nvSpPr>
          <p:cNvPr id="453" name="ファ"/>
          <p:cNvSpPr txBox="1"/>
          <p:nvPr/>
        </p:nvSpPr>
        <p:spPr>
          <a:xfrm>
            <a:off x="5251449" y="548216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ファ</a:t>
            </a:r>
          </a:p>
        </p:txBody>
      </p:sp>
      <p:sp>
        <p:nvSpPr>
          <p:cNvPr id="454" name="ソ"/>
          <p:cNvSpPr txBox="1"/>
          <p:nvPr/>
        </p:nvSpPr>
        <p:spPr>
          <a:xfrm>
            <a:off x="6843183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ソ</a:t>
            </a:r>
          </a:p>
        </p:txBody>
      </p:sp>
      <p:sp>
        <p:nvSpPr>
          <p:cNvPr id="455" name="ラ"/>
          <p:cNvSpPr txBox="1"/>
          <p:nvPr/>
        </p:nvSpPr>
        <p:spPr>
          <a:xfrm>
            <a:off x="8206316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ラ</a:t>
            </a:r>
          </a:p>
        </p:txBody>
      </p:sp>
      <p:sp>
        <p:nvSpPr>
          <p:cNvPr id="456" name="シ"/>
          <p:cNvSpPr txBox="1"/>
          <p:nvPr/>
        </p:nvSpPr>
        <p:spPr>
          <a:xfrm>
            <a:off x="9696449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シ</a:t>
            </a:r>
          </a:p>
        </p:txBody>
      </p:sp>
      <p:sp>
        <p:nvSpPr>
          <p:cNvPr id="457" name="ド"/>
          <p:cNvSpPr txBox="1"/>
          <p:nvPr/>
        </p:nvSpPr>
        <p:spPr>
          <a:xfrm>
            <a:off x="11059582" y="5482166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ド</a:t>
            </a:r>
          </a:p>
        </p:txBody>
      </p:sp>
      <p:sp>
        <p:nvSpPr>
          <p:cNvPr id="458" name="ファ#"/>
          <p:cNvSpPr txBox="1"/>
          <p:nvPr/>
        </p:nvSpPr>
        <p:spPr>
          <a:xfrm>
            <a:off x="5956393" y="2778323"/>
            <a:ext cx="13290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ファ#</a:t>
            </a:r>
          </a:p>
        </p:txBody>
      </p:sp>
      <p:sp>
        <p:nvSpPr>
          <p:cNvPr id="459" name="ソ#"/>
          <p:cNvSpPr txBox="1"/>
          <p:nvPr/>
        </p:nvSpPr>
        <p:spPr>
          <a:xfrm>
            <a:off x="7548126" y="2778323"/>
            <a:ext cx="8718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ソ#</a:t>
            </a:r>
          </a:p>
        </p:txBody>
      </p:sp>
      <p:sp>
        <p:nvSpPr>
          <p:cNvPr id="460" name="ラ#"/>
          <p:cNvSpPr txBox="1"/>
          <p:nvPr/>
        </p:nvSpPr>
        <p:spPr>
          <a:xfrm>
            <a:off x="8911259" y="2778323"/>
            <a:ext cx="8718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ラ#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61" y="6805083"/>
            <a:ext cx="12938078" cy="2773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643" y="1636017"/>
            <a:ext cx="8395114" cy="4930909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キーボードを鍵盤に！"/>
          <p:cNvSpPr txBox="1"/>
          <p:nvPr>
            <p:ph type="title"/>
          </p:nvPr>
        </p:nvSpPr>
        <p:spPr>
          <a:xfrm>
            <a:off x="1270000" y="296796"/>
            <a:ext cx="10464801" cy="1101064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キーボードを鍵盤に！</a:t>
            </a:r>
          </a:p>
        </p:txBody>
      </p:sp>
      <p:sp>
        <p:nvSpPr>
          <p:cNvPr id="465" name="キーボードの「C」を「ド」とした、半音階対応のMIDIキーボード。…"/>
          <p:cNvSpPr txBox="1"/>
          <p:nvPr/>
        </p:nvSpPr>
        <p:spPr>
          <a:xfrm>
            <a:off x="9286454" y="2736221"/>
            <a:ext cx="3252968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200"/>
              </a:lnSpc>
              <a:defRPr sz="1800">
                <a:solidFill>
                  <a:srgbClr val="111111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キーボードの「C」を「ド」とした、半音階対応のMIDIキーボード。</a:t>
            </a:r>
          </a:p>
          <a:p>
            <a:pPr algn="l" defTabSz="457200">
              <a:lnSpc>
                <a:spcPts val="4200"/>
              </a:lnSpc>
              <a:defRPr sz="1800">
                <a:solidFill>
                  <a:srgbClr val="111111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 algn="l" defTabSz="457200">
              <a:lnSpc>
                <a:spcPts val="4200"/>
              </a:lnSpc>
              <a:defRPr sz="1800">
                <a:solidFill>
                  <a:srgbClr val="111111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1から9キーでオクターブの変更にも対応！</a:t>
            </a:r>
          </a:p>
          <a:p>
            <a:pPr algn="l" defTabSz="457200">
              <a:lnSpc>
                <a:spcPts val="4200"/>
              </a:lnSpc>
              <a:defRPr sz="1800">
                <a:solidFill>
                  <a:srgbClr val="111111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 algn="l" defTabSz="457200">
              <a:lnSpc>
                <a:spcPts val="4200"/>
              </a:lnSpc>
              <a:defRPr sz="1800">
                <a:solidFill>
                  <a:srgbClr val="111111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https://fukuno.jig.jp/2688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MIDIおんげん（とくしゅ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MIDIおんげん（とくしゅ）</a:t>
            </a:r>
          </a:p>
        </p:txBody>
      </p:sp>
      <p:sp>
        <p:nvSpPr>
          <p:cNvPr id="468" name="NTS-1 by KORG"/>
          <p:cNvSpPr txBox="1"/>
          <p:nvPr/>
        </p:nvSpPr>
        <p:spPr>
          <a:xfrm>
            <a:off x="8010186" y="8881534"/>
            <a:ext cx="372389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NTS-1 by KORG</a:t>
            </a:r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458" y="2552700"/>
            <a:ext cx="7959350" cy="5452468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*端子が特殊、接続法 https://fukuno.jig.jp/2687"/>
          <p:cNvSpPr txBox="1"/>
          <p:nvPr/>
        </p:nvSpPr>
        <p:spPr>
          <a:xfrm>
            <a:off x="314553" y="8957734"/>
            <a:ext cx="699089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*端子が特殊、接続法 </a:t>
            </a:r>
            <a:r>
              <a:rPr u="sng">
                <a:hlinkClick r:id="rId3" invalidUrl="" action="" tgtFrame="" tooltip="" history="1" highlightClick="0" endSnd="0"/>
              </a:rPr>
              <a:t>https://fukuno.jig.jp/2687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MIDIおんげん（シリアル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MIDIおんげん（シリアル）</a:t>
            </a:r>
          </a:p>
        </p:txBody>
      </p:sp>
      <p:sp>
        <p:nvSpPr>
          <p:cNvPr id="473" name="アイデステクノロジ (音源ICはYAMAHA製)"/>
          <p:cNvSpPr txBox="1"/>
          <p:nvPr/>
        </p:nvSpPr>
        <p:spPr>
          <a:xfrm>
            <a:off x="3616562" y="8932334"/>
            <a:ext cx="89890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アイデステクノロジ (音源ICはYAMAHA製)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69" y="2611966"/>
            <a:ext cx="7527529" cy="5790407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https://fukuno.jig.jp/1311"/>
          <p:cNvSpPr txBox="1"/>
          <p:nvPr/>
        </p:nvSpPr>
        <p:spPr>
          <a:xfrm>
            <a:off x="8847240" y="8026400"/>
            <a:ext cx="404073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https://fukuno.jig.jp/1311</a:t>
            </a:r>
          </a:p>
        </p:txBody>
      </p:sp>
      <p:sp>
        <p:nvSpPr>
          <p:cNvPr id="476" name="*接続法はこちら"/>
          <p:cNvSpPr txBox="1"/>
          <p:nvPr/>
        </p:nvSpPr>
        <p:spPr>
          <a:xfrm>
            <a:off x="9690927" y="7442199"/>
            <a:ext cx="2353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*接続法はこちら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音楽プログラミング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音楽プログラミングも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たった100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たった100コ</a:t>
            </a:r>
          </a:p>
        </p:txBody>
      </p:sp>
      <p:sp>
        <p:nvSpPr>
          <p:cNvPr id="486" name="https://ichigojam.net/IchigoJam.html"/>
          <p:cNvSpPr txBox="1"/>
          <p:nvPr/>
        </p:nvSpPr>
        <p:spPr>
          <a:xfrm>
            <a:off x="6507674" y="317499"/>
            <a:ext cx="65008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48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49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49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49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49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49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495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496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49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49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49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50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50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50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50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50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50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50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50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50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0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1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51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51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51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51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51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51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51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519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52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52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https://ichigojam.net/"/>
          <p:cNvSpPr txBox="1"/>
          <p:nvPr/>
        </p:nvSpPr>
        <p:spPr>
          <a:xfrm>
            <a:off x="9345648" y="9055100"/>
            <a:ext cx="285572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525" name="やきゅうゲーム（タイミングよくキーをおす）"/>
          <p:cNvSpPr txBox="1"/>
          <p:nvPr/>
        </p:nvSpPr>
        <p:spPr>
          <a:xfrm>
            <a:off x="6989403" y="3074196"/>
            <a:ext cx="5430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やきゅうゲーム</a:t>
            </a:r>
            <a:r>
              <a:t>（タイミングよくキーをおす）</a:t>
            </a:r>
          </a:p>
        </p:txBody>
      </p:sp>
      <p:sp>
        <p:nvSpPr>
          <p:cNvPr id="526" name="こうそくタイピングゲーム…"/>
          <p:cNvSpPr txBox="1"/>
          <p:nvPr/>
        </p:nvSpPr>
        <p:spPr>
          <a:xfrm>
            <a:off x="257278" y="7431494"/>
            <a:ext cx="352272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こうそくタイピングゲーム</a:t>
            </a:r>
            <a:endParaRPr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algn="l">
              <a:defRPr sz="2000"/>
            </a:pPr>
            <a:r>
              <a:t>（AからZまですばやくおせ）</a:t>
            </a:r>
          </a:p>
        </p:txBody>
      </p:sp>
      <p:sp>
        <p:nvSpPr>
          <p:cNvPr id="527" name="たしざんめいじんゲーム…"/>
          <p:cNvSpPr txBox="1"/>
          <p:nvPr/>
        </p:nvSpPr>
        <p:spPr>
          <a:xfrm>
            <a:off x="6920986" y="335931"/>
            <a:ext cx="48996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たしざんめいじんゲーム</a:t>
            </a:r>
            <a:endParaRPr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algn="l">
              <a:defRPr sz="2000"/>
            </a:pPr>
            <a:r>
              <a:t>（かずをうちこんでエンターでこたえる）</a:t>
            </a:r>
          </a:p>
        </p:txBody>
      </p:sp>
      <p:sp>
        <p:nvSpPr>
          <p:cNvPr id="528" name="はんのうそくどゲーム…"/>
          <p:cNvSpPr txBox="1"/>
          <p:nvPr/>
        </p:nvSpPr>
        <p:spPr>
          <a:xfrm>
            <a:off x="335307" y="3074037"/>
            <a:ext cx="461340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はんのうそくどゲーム</a:t>
            </a:r>
          </a:p>
          <a:p>
            <a:pPr algn="l">
              <a:defRPr sz="2000"/>
            </a:pPr>
            <a:r>
              <a:t>（LEDひかったらすぐ、スペースキー）</a:t>
            </a:r>
          </a:p>
        </p:txBody>
      </p:sp>
      <p:sp>
        <p:nvSpPr>
          <p:cNvPr id="529" name="スクリーンジャック（キーをいろいろおすと？）"/>
          <p:cNvSpPr txBox="1"/>
          <p:nvPr/>
        </p:nvSpPr>
        <p:spPr>
          <a:xfrm>
            <a:off x="6995045" y="5929242"/>
            <a:ext cx="56794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スクリーンジャック</a:t>
            </a:r>
            <a:r>
              <a:t>（キーをいろいろおすと？）</a:t>
            </a:r>
          </a:p>
        </p:txBody>
      </p:sp>
      <p:sp>
        <p:nvSpPr>
          <p:cNvPr id="530" name="IchigoJam ミニゲームズ"/>
          <p:cNvSpPr txBox="1"/>
          <p:nvPr/>
        </p:nvSpPr>
        <p:spPr>
          <a:xfrm>
            <a:off x="278125" y="265067"/>
            <a:ext cx="57007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ミニゲームズ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1542" y="9036050"/>
            <a:ext cx="1117601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65321" r="0" b="0"/>
          <a:stretch>
            <a:fillRect/>
          </a:stretch>
        </p:blipFill>
        <p:spPr>
          <a:xfrm>
            <a:off x="8925339" y="7978871"/>
            <a:ext cx="3546742" cy="905929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hift"/>
          <p:cNvSpPr/>
          <p:nvPr/>
        </p:nvSpPr>
        <p:spPr>
          <a:xfrm>
            <a:off x="837152" y="1912180"/>
            <a:ext cx="1489604" cy="60972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34" name="Arrow"/>
          <p:cNvSpPr/>
          <p:nvPr/>
        </p:nvSpPr>
        <p:spPr>
          <a:xfrm>
            <a:off x="4512279" y="1915863"/>
            <a:ext cx="568672" cy="56867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5" name="+"/>
          <p:cNvSpPr txBox="1"/>
          <p:nvPr/>
        </p:nvSpPr>
        <p:spPr>
          <a:xfrm>
            <a:off x="2436448" y="1798636"/>
            <a:ext cx="497818" cy="6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6" name="=…"/>
          <p:cNvSpPr/>
          <p:nvPr/>
        </p:nvSpPr>
        <p:spPr>
          <a:xfrm>
            <a:off x="3174250" y="1636967"/>
            <a:ext cx="1110745" cy="108955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537" name="-"/>
          <p:cNvSpPr txBox="1"/>
          <p:nvPr/>
        </p:nvSpPr>
        <p:spPr>
          <a:xfrm>
            <a:off x="2803750" y="1856890"/>
            <a:ext cx="1188525" cy="62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538" name="キーのうえにあるもじはシフトキーをおしながらおす"/>
          <p:cNvSpPr txBox="1"/>
          <p:nvPr/>
        </p:nvSpPr>
        <p:spPr>
          <a:xfrm>
            <a:off x="832004" y="1195781"/>
            <a:ext cx="5295901" cy="323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700"/>
            </a:lvl1pPr>
          </a:lstStyle>
          <a:p>
            <a:pPr/>
            <a:r>
              <a:t>キーのうえにあるもじはシフトキーをおしながらおす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596" y="1114802"/>
            <a:ext cx="611379" cy="55245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10 LED0…"/>
          <p:cNvSpPr txBox="1"/>
          <p:nvPr/>
        </p:nvSpPr>
        <p:spPr>
          <a:xfrm>
            <a:off x="495708" y="3892273"/>
            <a:ext cx="5501780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LED0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WAIT RND(180)+60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LED1:CLT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BTN(32)=0 CONT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?TICK()</a:t>
            </a:r>
          </a:p>
        </p:txBody>
      </p:sp>
      <p:sp>
        <p:nvSpPr>
          <p:cNvPr id="541" name="10 N=65:CLT…"/>
          <p:cNvSpPr txBox="1"/>
          <p:nvPr/>
        </p:nvSpPr>
        <p:spPr>
          <a:xfrm>
            <a:off x="475457" y="8237030"/>
            <a:ext cx="565404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N=65:CLT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?CHR$(N);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IF INKEY()!=N CONT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N=N+1:IF N&lt;91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?:?TICK()/60</a:t>
            </a:r>
          </a:p>
        </p:txBody>
      </p:sp>
      <p:sp>
        <p:nvSpPr>
          <p:cNvPr id="542" name="10 N=0:CLT…"/>
          <p:cNvSpPr txBox="1"/>
          <p:nvPr/>
        </p:nvSpPr>
        <p:spPr>
          <a:xfrm>
            <a:off x="7105644" y="1147634"/>
            <a:ext cx="5319383" cy="1727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N=0:CLT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A=RND(10)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B=RND(10)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?A;”+”;B;”=“;:INPUT C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IF C!=A+B ?”NG!”:END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N=N+1:IF N&lt;10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70 ?TICK()/60</a:t>
            </a:r>
          </a:p>
        </p:txBody>
      </p:sp>
      <p:sp>
        <p:nvSpPr>
          <p:cNvPr id="543" name="10 CLS:C=1…"/>
          <p:cNvSpPr txBox="1"/>
          <p:nvPr/>
        </p:nvSpPr>
        <p:spPr>
          <a:xfrm>
            <a:off x="7136723" y="6360718"/>
            <a:ext cx="5319383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CLS:C=1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RND(32),RND(22)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?CHR$(C)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K=INKEY():IF K C=K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</p:txBody>
      </p:sp>
      <p:sp>
        <p:nvSpPr>
          <p:cNvPr id="544" name="10 Y=0…"/>
          <p:cNvSpPr txBox="1"/>
          <p:nvPr/>
        </p:nvSpPr>
        <p:spPr>
          <a:xfrm>
            <a:off x="7136723" y="3519515"/>
            <a:ext cx="5319383" cy="21844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Y=0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CLS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4,15:?”%”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LC 5,Y:?”O”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IF INKEY() GOTO90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Y=Y+1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70 WAIT 6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80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90 IF Y=15 ?”HIT!”</a:t>
            </a:r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44847" y="7952892"/>
            <a:ext cx="1489604" cy="90454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="/>
          <p:cNvSpPr txBox="1"/>
          <p:nvPr/>
        </p:nvSpPr>
        <p:spPr>
          <a:xfrm>
            <a:off x="5348197" y="1832805"/>
            <a:ext cx="636430" cy="647701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547" name="もぐらたたきゲーム（でたかずをすばやく10かいおせ）"/>
          <p:cNvSpPr txBox="1"/>
          <p:nvPr/>
        </p:nvSpPr>
        <p:spPr>
          <a:xfrm>
            <a:off x="282446" y="5436079"/>
            <a:ext cx="65186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もぐらたたきゲーム</a:t>
            </a:r>
            <a:r>
              <a:t>（でたかずをすばやく10かいおせ）</a:t>
            </a:r>
          </a:p>
        </p:txBody>
      </p:sp>
      <p:sp>
        <p:nvSpPr>
          <p:cNvPr id="548" name="10 N=0:CLT…"/>
          <p:cNvSpPr txBox="1"/>
          <p:nvPr/>
        </p:nvSpPr>
        <p:spPr>
          <a:xfrm>
            <a:off x="460101" y="5913089"/>
            <a:ext cx="5654041" cy="1346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N=0:CLT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A=RND(9)+1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CLS:LC A*3,10:?A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INKEY()!=A+48 CONT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N=N+1:IF N&lt;10 GOTO20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?TICK()/60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552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557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562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Table"/>
          <p:cNvGraphicFramePr/>
          <p:nvPr/>
        </p:nvGraphicFramePr>
        <p:xfrm>
          <a:off x="5010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FFFF"/>
                          </a:solidFill>
                          <a:sym typeface="ヒラギノ角ゴ ProN W6"/>
                        </a:rPr>
                        <a:t>Python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68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91" y="-44360"/>
            <a:ext cx="12123895" cy="7691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400" y="4291682"/>
            <a:ext cx="8002541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大人も子供も…"/>
          <p:cNvSpPr txBox="1"/>
          <p:nvPr/>
        </p:nvSpPr>
        <p:spPr>
          <a:xfrm>
            <a:off x="8369646" y="7747000"/>
            <a:ext cx="412257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大人も子供も</a:t>
            </a:r>
          </a:p>
          <a:p>
            <a:pPr/>
            <a:r>
              <a:t>みんなでまなべる</a:t>
            </a:r>
          </a:p>
          <a:p>
            <a:pPr/>
            <a:r>
              <a:t>鯖江「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Hana道場</a:t>
            </a:r>
            <a:r>
              <a:t>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577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5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583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60906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お母さんのスマホ使いすぎを防止するマシーン！"/>
          <p:cNvSpPr txBox="1"/>
          <p:nvPr/>
        </p:nvSpPr>
        <p:spPr>
          <a:xfrm>
            <a:off x="193040" y="8939742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586" name="こどもの発想力"/>
          <p:cNvSpPr txBox="1"/>
          <p:nvPr/>
        </p:nvSpPr>
        <p:spPr>
          <a:xfrm>
            <a:off x="285294" y="257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43991">
              <a:spcBef>
                <a:spcPts val="2900"/>
              </a:spcBef>
              <a:defRPr sz="608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こどもの発想力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83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593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59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96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59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4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635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604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60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5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6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611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607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8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9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61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19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61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6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620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2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3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4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27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628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629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630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631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632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0801" y="-243521"/>
            <a:ext cx="5633611" cy="83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毎日なにか創るブログ…"/>
          <p:cNvSpPr txBox="1"/>
          <p:nvPr/>
        </p:nvSpPr>
        <p:spPr>
          <a:xfrm>
            <a:off x="4245406" y="7812533"/>
            <a:ext cx="45139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毎日なにか創るブログ</a:t>
            </a:r>
          </a:p>
          <a:p>
            <a:pPr>
              <a:defRPr b="1" sz="34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75734" y="6904401"/>
            <a:ext cx="2620600" cy="2620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音楽 x プログラミング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音楽 x プログラミング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17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パソコンのごせんぞさま…"/>
          <p:cNvSpPr txBox="1"/>
          <p:nvPr/>
        </p:nvSpPr>
        <p:spPr>
          <a:xfrm>
            <a:off x="132258" y="7995013"/>
            <a:ext cx="12740284" cy="178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85572">
              <a:defRPr sz="52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パソコンのごせんぞさま</a:t>
            </a:r>
          </a:p>
          <a:p>
            <a:pPr defTabSz="385572">
              <a:defRPr sz="52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FACOM128B Fujitsu@ぬまづ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EEP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ピッ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ピッ</a:t>
            </a:r>
          </a:p>
        </p:txBody>
      </p:sp>
      <p:sp>
        <p:nvSpPr>
          <p:cNvPr id="294" name="おとをならそう"/>
          <p:cNvSpPr txBox="1"/>
          <p:nvPr>
            <p:ph type="title"/>
          </p:nvPr>
        </p:nvSpPr>
        <p:spPr>
          <a:xfrm>
            <a:off x="-1094582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おとをならそう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3750594" y="4485368"/>
            <a:ext cx="694351" cy="721614"/>
            <a:chOff x="0" y="0"/>
            <a:chExt cx="694350" cy="721613"/>
          </a:xfrm>
        </p:grpSpPr>
        <p:sp>
          <p:nvSpPr>
            <p:cNvPr id="295" name="Rectangle"/>
            <p:cNvSpPr/>
            <p:nvPr/>
          </p:nvSpPr>
          <p:spPr>
            <a:xfrm>
              <a:off x="0" y="0"/>
              <a:ext cx="694351" cy="72161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6" name="Line"/>
            <p:cNvSpPr/>
            <p:nvPr/>
          </p:nvSpPr>
          <p:spPr>
            <a:xfrm flipH="1" flipV="1">
              <a:off x="98737" y="487306"/>
              <a:ext cx="429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Line"/>
            <p:cNvSpPr/>
            <p:nvPr/>
          </p:nvSpPr>
          <p:spPr>
            <a:xfrm flipH="1">
              <a:off x="507767" y="195857"/>
              <a:ext cx="2271" cy="3189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BEEP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01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3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